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4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</p:sldIdLst>
  <p:sldSz cy="5143500" cx="9144000"/>
  <p:notesSz cx="6858000" cy="9144000"/>
  <p:embeddedFontLst>
    <p:embeddedFont>
      <p:font typeface="Roboto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4A84785-CF1C-4EF5-81B7-CD75E96C562E}">
  <a:tblStyle styleId="{34A84785-CF1C-4EF5-81B7-CD75E96C562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Roboto-regular.fntdata"/><Relationship Id="rId25" Type="http://schemas.openxmlformats.org/officeDocument/2006/relationships/slide" Target="slides/slide19.xml"/><Relationship Id="rId28" Type="http://schemas.openxmlformats.org/officeDocument/2006/relationships/font" Target="fonts/Roboto-italic.fntdata"/><Relationship Id="rId27" Type="http://schemas.openxmlformats.org/officeDocument/2006/relationships/font" Target="fonts/Roboto-bold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Roboto-bold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890ed15b77_1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890ed15b77_1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8cb419e45a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8cb419e45a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4de25b99eb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4de25b99eb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890ed15b77_1_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890ed15b77_1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4de25b99eb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4de25b99eb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4de25b99eb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4de25b99eb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4de25b99eb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4de25b99eb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4de25b99eb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4de25b99eb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4de25b99eb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4de25b99eb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4de25b99eb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4de25b99eb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890ed15b77_1_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890ed15b77_1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890ed15b77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890ed15b77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4de25b99eb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4de25b99eb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8cb419e45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8cb419e45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8cb419e45a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8cb419e45a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8cb419e45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8cb419e45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8cb419e45a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8cb419e45a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4de25b99eb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4de25b99eb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4de25b99eb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4de25b99eb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" name="Google Shape;11;p2"/>
          <p:cNvSpPr/>
          <p:nvPr/>
        </p:nvSpPr>
        <p:spPr>
          <a:xfrm>
            <a:off x="8288850" y="424800"/>
            <a:ext cx="548700" cy="542100"/>
          </a:xfrm>
          <a:prstGeom prst="rect">
            <a:avLst/>
          </a:prstGeom>
          <a:solidFill>
            <a:srgbClr val="FF45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987600" y="424800"/>
            <a:ext cx="275700" cy="5421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824950" y="424800"/>
            <a:ext cx="137100" cy="542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738500" y="424800"/>
            <a:ext cx="60900" cy="542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" name="Google Shape;16;p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 b="0" l="0" r="72619" t="0"/>
          <a:stretch/>
        </p:blipFill>
        <p:spPr>
          <a:xfrm>
            <a:off x="310950" y="4434575"/>
            <a:ext cx="688625" cy="6508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" name="Google Shape;18;p2"/>
          <p:cNvCxnSpPr/>
          <p:nvPr/>
        </p:nvCxnSpPr>
        <p:spPr>
          <a:xfrm>
            <a:off x="1046850" y="4568875"/>
            <a:ext cx="7790700" cy="90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CUSTOM_2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ctrTitle"/>
          </p:nvPr>
        </p:nvSpPr>
        <p:spPr>
          <a:xfrm>
            <a:off x="311700" y="1046400"/>
            <a:ext cx="8520600" cy="144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1" name="Google Shape;21;p3"/>
          <p:cNvSpPr txBox="1"/>
          <p:nvPr>
            <p:ph idx="1" type="subTitle"/>
          </p:nvPr>
        </p:nvSpPr>
        <p:spPr>
          <a:xfrm>
            <a:off x="459600" y="2737575"/>
            <a:ext cx="8224800" cy="79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cxnSp>
        <p:nvCxnSpPr>
          <p:cNvPr id="22" name="Google Shape;22;p3"/>
          <p:cNvCxnSpPr/>
          <p:nvPr/>
        </p:nvCxnSpPr>
        <p:spPr>
          <a:xfrm>
            <a:off x="310950" y="942300"/>
            <a:ext cx="7380000" cy="87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" name="Google Shape;23;p3"/>
          <p:cNvSpPr/>
          <p:nvPr/>
        </p:nvSpPr>
        <p:spPr>
          <a:xfrm>
            <a:off x="8288850" y="424800"/>
            <a:ext cx="548700" cy="542100"/>
          </a:xfrm>
          <a:prstGeom prst="rect">
            <a:avLst/>
          </a:prstGeom>
          <a:solidFill>
            <a:srgbClr val="FF45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7987600" y="424800"/>
            <a:ext cx="275700" cy="5421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7824950" y="424800"/>
            <a:ext cx="137100" cy="542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7738500" y="424800"/>
            <a:ext cx="60900" cy="542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7" name="Google Shape;27;p3"/>
          <p:cNvCxnSpPr/>
          <p:nvPr/>
        </p:nvCxnSpPr>
        <p:spPr>
          <a:xfrm>
            <a:off x="310950" y="4575425"/>
            <a:ext cx="2816400" cy="90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8" name="Google Shape;2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314500" y="4232851"/>
            <a:ext cx="2515000" cy="6508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" name="Google Shape;29;p3"/>
          <p:cNvCxnSpPr/>
          <p:nvPr/>
        </p:nvCxnSpPr>
        <p:spPr>
          <a:xfrm>
            <a:off x="6021150" y="4572000"/>
            <a:ext cx="2816400" cy="90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2">
  <p:cSld name="CUSTOM_1">
    <p:bg>
      <p:bgPr>
        <a:solidFill>
          <a:srgbClr val="FF9900"/>
        </a:solid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2" name="Google Shape;32;p4"/>
          <p:cNvSpPr/>
          <p:nvPr/>
        </p:nvSpPr>
        <p:spPr>
          <a:xfrm>
            <a:off x="8288850" y="424800"/>
            <a:ext cx="548700" cy="54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4"/>
          <p:cNvSpPr/>
          <p:nvPr/>
        </p:nvSpPr>
        <p:spPr>
          <a:xfrm>
            <a:off x="7987600" y="424800"/>
            <a:ext cx="275700" cy="54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4"/>
          <p:cNvSpPr/>
          <p:nvPr/>
        </p:nvSpPr>
        <p:spPr>
          <a:xfrm>
            <a:off x="7824950" y="424800"/>
            <a:ext cx="137100" cy="54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Google Shape;35;p4"/>
          <p:cNvSpPr/>
          <p:nvPr/>
        </p:nvSpPr>
        <p:spPr>
          <a:xfrm>
            <a:off x="7738500" y="424800"/>
            <a:ext cx="60900" cy="54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" name="Google Shape;37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38" name="Google Shape;38;p4"/>
          <p:cNvPicPr preferRelativeResize="0"/>
          <p:nvPr/>
        </p:nvPicPr>
        <p:blipFill rotWithShape="1">
          <a:blip r:embed="rId2">
            <a:alphaModFix/>
          </a:blip>
          <a:srcRect b="0" l="0" r="72619" t="0"/>
          <a:stretch/>
        </p:blipFill>
        <p:spPr>
          <a:xfrm>
            <a:off x="310950" y="4434575"/>
            <a:ext cx="688625" cy="6508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" name="Google Shape;39;p4"/>
          <p:cNvCxnSpPr/>
          <p:nvPr/>
        </p:nvCxnSpPr>
        <p:spPr>
          <a:xfrm>
            <a:off x="1046850" y="4568875"/>
            <a:ext cx="7790700" cy="90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2" name="Google Shape;4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3" name="Google Shape;4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4" name="Google Shape;4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" name="Google Shape;45;p5"/>
          <p:cNvSpPr/>
          <p:nvPr/>
        </p:nvSpPr>
        <p:spPr>
          <a:xfrm>
            <a:off x="8288850" y="424800"/>
            <a:ext cx="548700" cy="542100"/>
          </a:xfrm>
          <a:prstGeom prst="rect">
            <a:avLst/>
          </a:prstGeom>
          <a:solidFill>
            <a:srgbClr val="FF45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5"/>
          <p:cNvSpPr/>
          <p:nvPr/>
        </p:nvSpPr>
        <p:spPr>
          <a:xfrm>
            <a:off x="7987600" y="424800"/>
            <a:ext cx="275700" cy="5421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5"/>
          <p:cNvSpPr/>
          <p:nvPr/>
        </p:nvSpPr>
        <p:spPr>
          <a:xfrm>
            <a:off x="7824950" y="424800"/>
            <a:ext cx="137100" cy="542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5"/>
          <p:cNvSpPr/>
          <p:nvPr/>
        </p:nvSpPr>
        <p:spPr>
          <a:xfrm>
            <a:off x="7738500" y="424800"/>
            <a:ext cx="60900" cy="542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9" name="Google Shape;49;p5"/>
          <p:cNvPicPr preferRelativeResize="0"/>
          <p:nvPr/>
        </p:nvPicPr>
        <p:blipFill rotWithShape="1">
          <a:blip r:embed="rId2">
            <a:alphaModFix/>
          </a:blip>
          <a:srcRect b="0" l="0" r="72619" t="0"/>
          <a:stretch/>
        </p:blipFill>
        <p:spPr>
          <a:xfrm>
            <a:off x="310950" y="4434575"/>
            <a:ext cx="688625" cy="6508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" name="Google Shape;50;p5"/>
          <p:cNvCxnSpPr/>
          <p:nvPr/>
        </p:nvCxnSpPr>
        <p:spPr>
          <a:xfrm>
            <a:off x="1046850" y="4568875"/>
            <a:ext cx="7790700" cy="90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6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4" name="Google Shape;54;p6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5" name="Google Shape;55;p6"/>
          <p:cNvSpPr txBox="1"/>
          <p:nvPr>
            <p:ph idx="2" type="body"/>
          </p:nvPr>
        </p:nvSpPr>
        <p:spPr>
          <a:xfrm>
            <a:off x="4939500" y="933125"/>
            <a:ext cx="3837000" cy="363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6" name="Google Shape;56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57" name="Google Shape;57;p6"/>
          <p:cNvCxnSpPr/>
          <p:nvPr/>
        </p:nvCxnSpPr>
        <p:spPr>
          <a:xfrm>
            <a:off x="310950" y="942300"/>
            <a:ext cx="4261200" cy="87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8" name="Google Shape;58;p6"/>
          <p:cNvSpPr/>
          <p:nvPr/>
        </p:nvSpPr>
        <p:spPr>
          <a:xfrm>
            <a:off x="8288850" y="424800"/>
            <a:ext cx="548700" cy="54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6"/>
          <p:cNvSpPr/>
          <p:nvPr/>
        </p:nvSpPr>
        <p:spPr>
          <a:xfrm>
            <a:off x="7987600" y="424800"/>
            <a:ext cx="275700" cy="54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6"/>
          <p:cNvSpPr/>
          <p:nvPr/>
        </p:nvSpPr>
        <p:spPr>
          <a:xfrm>
            <a:off x="7824950" y="424800"/>
            <a:ext cx="137100" cy="54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6"/>
          <p:cNvSpPr/>
          <p:nvPr/>
        </p:nvSpPr>
        <p:spPr>
          <a:xfrm>
            <a:off x="7738500" y="424800"/>
            <a:ext cx="60900" cy="54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2" name="Google Shape;62;p6"/>
          <p:cNvCxnSpPr/>
          <p:nvPr/>
        </p:nvCxnSpPr>
        <p:spPr>
          <a:xfrm flipH="1" rot="10800000">
            <a:off x="4572375" y="933132"/>
            <a:ext cx="3118500" cy="90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63" name="Google Shape;63;p6"/>
          <p:cNvPicPr preferRelativeResize="0"/>
          <p:nvPr/>
        </p:nvPicPr>
        <p:blipFill rotWithShape="1">
          <a:blip r:embed="rId2">
            <a:alphaModFix/>
          </a:blip>
          <a:srcRect b="0" l="0" r="72619" t="0"/>
          <a:stretch/>
        </p:blipFill>
        <p:spPr>
          <a:xfrm>
            <a:off x="310950" y="4434575"/>
            <a:ext cx="688625" cy="6508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" name="Google Shape;64;p6"/>
          <p:cNvCxnSpPr/>
          <p:nvPr/>
        </p:nvCxnSpPr>
        <p:spPr>
          <a:xfrm>
            <a:off x="1046850" y="4568875"/>
            <a:ext cx="3529500" cy="90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5" name="Google Shape;65;p6"/>
          <p:cNvCxnSpPr/>
          <p:nvPr/>
        </p:nvCxnSpPr>
        <p:spPr>
          <a:xfrm flipH="1" rot="10800000">
            <a:off x="4572375" y="4568882"/>
            <a:ext cx="4261200" cy="90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" typ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7"/>
          <p:cNvSpPr txBox="1"/>
          <p:nvPr/>
        </p:nvSpPr>
        <p:spPr>
          <a:xfrm>
            <a:off x="2565000" y="1932150"/>
            <a:ext cx="4014000" cy="127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900"/>
              <a:t>Thank You</a:t>
            </a:r>
            <a:endParaRPr sz="4900"/>
          </a:p>
        </p:txBody>
      </p:sp>
      <p:cxnSp>
        <p:nvCxnSpPr>
          <p:cNvPr id="68" name="Google Shape;68;p7"/>
          <p:cNvCxnSpPr/>
          <p:nvPr/>
        </p:nvCxnSpPr>
        <p:spPr>
          <a:xfrm>
            <a:off x="310950" y="942300"/>
            <a:ext cx="7380000" cy="87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9" name="Google Shape;69;p7"/>
          <p:cNvSpPr/>
          <p:nvPr/>
        </p:nvSpPr>
        <p:spPr>
          <a:xfrm>
            <a:off x="8288850" y="424800"/>
            <a:ext cx="548700" cy="542100"/>
          </a:xfrm>
          <a:prstGeom prst="rect">
            <a:avLst/>
          </a:prstGeom>
          <a:solidFill>
            <a:srgbClr val="FF45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7"/>
          <p:cNvSpPr/>
          <p:nvPr/>
        </p:nvSpPr>
        <p:spPr>
          <a:xfrm>
            <a:off x="7987600" y="424800"/>
            <a:ext cx="275700" cy="5421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7"/>
          <p:cNvSpPr/>
          <p:nvPr/>
        </p:nvSpPr>
        <p:spPr>
          <a:xfrm>
            <a:off x="7824950" y="424800"/>
            <a:ext cx="137100" cy="542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7738500" y="424800"/>
            <a:ext cx="60900" cy="542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3" name="Google Shape;73;p7"/>
          <p:cNvCxnSpPr/>
          <p:nvPr/>
        </p:nvCxnSpPr>
        <p:spPr>
          <a:xfrm>
            <a:off x="310950" y="4575425"/>
            <a:ext cx="2816400" cy="90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74" name="Google Shape;7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314500" y="4232851"/>
            <a:ext cx="2515000" cy="6508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" name="Google Shape;75;p7"/>
          <p:cNvCxnSpPr/>
          <p:nvPr/>
        </p:nvCxnSpPr>
        <p:spPr>
          <a:xfrm>
            <a:off x="6021150" y="4572000"/>
            <a:ext cx="2816400" cy="90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gif"/><Relationship Id="rId4" Type="http://schemas.openxmlformats.org/officeDocument/2006/relationships/image" Target="../media/image14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github.com/zhidateh/gazebo_navigationstack" TargetMode="External"/><Relationship Id="rId4" Type="http://schemas.openxmlformats.org/officeDocument/2006/relationships/hyperlink" Target="https://classic.gazebosim.org/tutorials?tut=install_ubuntu" TargetMode="External"/><Relationship Id="rId5" Type="http://schemas.openxmlformats.org/officeDocument/2006/relationships/hyperlink" Target="https://github.com/zhidateh/gazebo_navigationstack#readme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github.com/zhidateh/gazebo_navigationstack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github.com/Logan-Shi/UAV-motion-control/tree/time-scaling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8"/>
          <p:cNvSpPr txBox="1"/>
          <p:nvPr>
            <p:ph type="ctrTitle"/>
          </p:nvPr>
        </p:nvSpPr>
        <p:spPr>
          <a:xfrm>
            <a:off x="136700" y="1046400"/>
            <a:ext cx="8695500" cy="144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SM5033 - Internet of Things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Project Report</a:t>
            </a:r>
            <a:endParaRPr/>
          </a:p>
        </p:txBody>
      </p:sp>
      <p:sp>
        <p:nvSpPr>
          <p:cNvPr id="81" name="Google Shape;81;p8"/>
          <p:cNvSpPr txBox="1"/>
          <p:nvPr>
            <p:ph idx="1" type="subTitle"/>
          </p:nvPr>
        </p:nvSpPr>
        <p:spPr>
          <a:xfrm>
            <a:off x="327200" y="2346575"/>
            <a:ext cx="8314500" cy="206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b="1" lang="en"/>
              <a:t>Topic </a:t>
            </a:r>
            <a:r>
              <a:rPr lang="en"/>
              <a:t>: Optimizing B - Spline curves for robot navigation</a:t>
            </a:r>
            <a:br>
              <a:rPr lang="en"/>
            </a:b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b="1" lang="en"/>
              <a:t>Supervisor</a:t>
            </a:r>
            <a:r>
              <a:rPr lang="en"/>
              <a:t> : Dr. P. Rajyalakshmi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b="1" lang="en"/>
              <a:t>TA</a:t>
            </a:r>
            <a:r>
              <a:rPr lang="en"/>
              <a:t> : Sanju Kumar</a:t>
            </a:r>
            <a:br>
              <a:rPr lang="en"/>
            </a:br>
            <a:br>
              <a:rPr lang="en"/>
            </a:br>
            <a:r>
              <a:rPr b="1" lang="en"/>
              <a:t>Name </a:t>
            </a:r>
            <a:r>
              <a:rPr lang="en"/>
              <a:t>: Kodavanti Rama Sravanth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Work done till now - Stage 3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Experimented with the number of control points on the drone </a:t>
            </a:r>
            <a:r>
              <a:rPr lang="en"/>
              <a:t>journey</a:t>
            </a:r>
            <a:r>
              <a:rPr lang="en"/>
              <a:t>. Found that with </a:t>
            </a:r>
            <a:r>
              <a:rPr b="1" lang="en"/>
              <a:t>increase</a:t>
            </a:r>
            <a:r>
              <a:rPr lang="en"/>
              <a:t> in number of </a:t>
            </a:r>
            <a:r>
              <a:rPr b="1" lang="en"/>
              <a:t>control points</a:t>
            </a:r>
            <a:r>
              <a:rPr lang="en"/>
              <a:t> </a:t>
            </a:r>
            <a:r>
              <a:rPr b="1" lang="en"/>
              <a:t>time taken</a:t>
            </a:r>
            <a:r>
              <a:rPr lang="en"/>
              <a:t> for the drone to reach the destination </a:t>
            </a:r>
            <a:r>
              <a:rPr b="1" lang="en"/>
              <a:t>decreases</a:t>
            </a:r>
            <a:r>
              <a:rPr lang="en"/>
              <a:t>. </a:t>
            </a:r>
            <a:endParaRPr/>
          </a:p>
        </p:txBody>
      </p:sp>
      <p:pic>
        <p:nvPicPr>
          <p:cNvPr id="143" name="Google Shape;14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7525" y="2215100"/>
            <a:ext cx="4630225" cy="225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Work done till now - Stage 3 - Results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150" name="Google Shape;150;p18"/>
          <p:cNvGraphicFramePr/>
          <p:nvPr/>
        </p:nvGraphicFramePr>
        <p:xfrm>
          <a:off x="740825" y="1317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{34A84785-CF1C-4EF5-81B7-CD75E96C562E}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No of Control Points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Time Taken by the drone to reach destination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     </a:t>
                      </a:r>
                      <a:r>
                        <a:rPr lang="en" sz="1200"/>
                        <a:t>Value of dt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Time Taken for the drone to start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7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38 sec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0.5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7 sec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15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30 sec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0.5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9 se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20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28 sec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0.5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10 sec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30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25 sec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0.5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13 sec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40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23 sec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0.5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15 sec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50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20 sec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0.5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20 sec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9"/>
          <p:cNvSpPr txBox="1"/>
          <p:nvPr>
            <p:ph type="title"/>
          </p:nvPr>
        </p:nvSpPr>
        <p:spPr>
          <a:xfrm>
            <a:off x="0" y="458250"/>
            <a:ext cx="8686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Stage 3 - Comparison of Trajectory with control points</a:t>
            </a:r>
            <a:endParaRPr/>
          </a:p>
        </p:txBody>
      </p:sp>
      <p:sp>
        <p:nvSpPr>
          <p:cNvPr id="156" name="Google Shape;156;p1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8" name="Google Shape;15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361975"/>
            <a:ext cx="4384325" cy="274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2400" y="1361975"/>
            <a:ext cx="3854475" cy="274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Stage 3 - Variation of trajectory with velocity gains</a:t>
            </a:r>
            <a:endParaRPr/>
          </a:p>
        </p:txBody>
      </p:sp>
      <p:sp>
        <p:nvSpPr>
          <p:cNvPr id="165" name="Google Shape;165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Experimented with velocity gains of the drone, observed the change in drone trajectory with the velocity gains.  </a:t>
            </a:r>
            <a:endParaRPr/>
          </a:p>
        </p:txBody>
      </p:sp>
      <p:graphicFrame>
        <p:nvGraphicFramePr>
          <p:cNvPr id="166" name="Google Shape;166;p20"/>
          <p:cNvGraphicFramePr/>
          <p:nvPr/>
        </p:nvGraphicFramePr>
        <p:xfrm>
          <a:off x="952500" y="2098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{34A84785-CF1C-4EF5-81B7-CD75E96C562E}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          </a:t>
                      </a:r>
                      <a:r>
                        <a:rPr lang="en" sz="1200"/>
                        <a:t>Velocity Increment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Time Taken by the drone to reach destination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          </a:t>
                      </a:r>
                      <a:r>
                        <a:rPr lang="en" sz="1200"/>
                        <a:t>Value of dt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27.3 sec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0.5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5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24 sec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0.5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7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20 sec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0.5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Stage 3 - Failures for Velocity Increment </a:t>
            </a:r>
            <a:endParaRPr/>
          </a:p>
        </p:txBody>
      </p:sp>
      <p:sp>
        <p:nvSpPr>
          <p:cNvPr id="172" name="Google Shape;172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Observed that after velocity increment, the drone is crashing in the middle &amp; it is not reaching the destination.</a:t>
            </a:r>
            <a:endParaRPr/>
          </a:p>
        </p:txBody>
      </p:sp>
      <p:pic>
        <p:nvPicPr>
          <p:cNvPr id="173" name="Google Shape;17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9200" y="1953500"/>
            <a:ext cx="4684375" cy="252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Stage 3 - Drone Trajectory with dynamic obstacles</a:t>
            </a:r>
            <a:endParaRPr/>
          </a:p>
        </p:txBody>
      </p:sp>
      <p:sp>
        <p:nvSpPr>
          <p:cNvPr id="179" name="Google Shape;179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Helped Sanju sir, for algorithm implementation of trajectory planning when dynamic obstacle was present in the trajectory.</a:t>
            </a:r>
            <a:endParaRPr/>
          </a:p>
        </p:txBody>
      </p:sp>
      <p:pic>
        <p:nvPicPr>
          <p:cNvPr id="180" name="Google Shape;18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0150" y="1864425"/>
            <a:ext cx="4502250" cy="253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Works &amp; Improvements</a:t>
            </a:r>
            <a:endParaRPr/>
          </a:p>
        </p:txBody>
      </p:sp>
      <p:sp>
        <p:nvSpPr>
          <p:cNvPr id="186" name="Google Shape;186;p23"/>
          <p:cNvSpPr txBox="1"/>
          <p:nvPr>
            <p:ph idx="1" type="body"/>
          </p:nvPr>
        </p:nvSpPr>
        <p:spPr>
          <a:xfrm>
            <a:off x="374825" y="1821225"/>
            <a:ext cx="8404500" cy="276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Tuning the path planning algorithm such that it can high speeds without crashing &amp; also speed decrement implementation near the obstacles.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Comparing the performance of </a:t>
            </a:r>
            <a:r>
              <a:rPr lang="en"/>
              <a:t>taking </a:t>
            </a:r>
            <a:r>
              <a:rPr b="1" lang="en"/>
              <a:t>LIDAR </a:t>
            </a:r>
            <a:r>
              <a:rPr lang="en"/>
              <a:t>sensor instead of </a:t>
            </a:r>
            <a:r>
              <a:rPr b="1" lang="en"/>
              <a:t>CAMERA.</a:t>
            </a:r>
            <a:endParaRPr b="1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Acknowledgement &amp; Learnings</a:t>
            </a:r>
            <a:endParaRPr/>
          </a:p>
        </p:txBody>
      </p:sp>
      <p:sp>
        <p:nvSpPr>
          <p:cNvPr id="192" name="Google Shape;192;p24"/>
          <p:cNvSpPr txBox="1"/>
          <p:nvPr>
            <p:ph idx="1" type="body"/>
          </p:nvPr>
        </p:nvSpPr>
        <p:spPr>
          <a:xfrm>
            <a:off x="401275" y="1900600"/>
            <a:ext cx="8430900" cy="266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"/>
              <a:buChar char="●"/>
            </a:pPr>
            <a:r>
              <a:rPr lang="en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I really thank Sanju sir for helping me the project . He had given proper guidance for the improvement of the project </a:t>
            </a:r>
            <a:endParaRPr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"/>
              <a:buChar char="●"/>
            </a:pPr>
            <a:r>
              <a:rPr lang="en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I had learned a lot about </a:t>
            </a:r>
            <a:r>
              <a:rPr b="1" lang="en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ROS</a:t>
            </a:r>
            <a:r>
              <a:rPr lang="en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, </a:t>
            </a:r>
            <a:r>
              <a:rPr b="1" lang="en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Gazebo</a:t>
            </a:r>
            <a:r>
              <a:rPr lang="en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, </a:t>
            </a:r>
            <a:r>
              <a:rPr b="1" lang="en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MAVROS</a:t>
            </a:r>
            <a:r>
              <a:rPr lang="en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&amp; drone trajectory planning using B spline curves.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References</a:t>
            </a:r>
            <a:endParaRPr/>
          </a:p>
        </p:txBody>
      </p:sp>
      <p:sp>
        <p:nvSpPr>
          <p:cNvPr id="198" name="Google Shape;198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97A7"/>
              </a:buClr>
              <a:buSzPts val="1800"/>
              <a:buChar char="●"/>
            </a:pPr>
            <a:r>
              <a:rPr lang="en" sz="2000" u="sng">
                <a:solidFill>
                  <a:srgbClr val="0097A7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Gazebo Navigation Stack</a:t>
            </a:r>
            <a:endParaRPr>
              <a:solidFill>
                <a:srgbClr val="0097A7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0097A7"/>
              </a:buClr>
              <a:buSzPts val="1800"/>
              <a:buChar char="●"/>
            </a:pPr>
            <a:r>
              <a:rPr lang="en" sz="2000" u="sng">
                <a:solidFill>
                  <a:srgbClr val="0097A7"/>
                </a:solid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Gazebo - Installation</a:t>
            </a:r>
            <a:endParaRPr>
              <a:solidFill>
                <a:srgbClr val="0097A7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97A7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0097A7"/>
              </a:buClr>
              <a:buSzPts val="1800"/>
              <a:buChar char="●"/>
            </a:pPr>
            <a:r>
              <a:rPr lang="en" sz="2000" u="sng">
                <a:solidFill>
                  <a:srgbClr val="0097A7"/>
                </a:solid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ROS - Gazebo - Spline - Path - Planning - Code</a:t>
            </a:r>
            <a:endParaRPr>
              <a:solidFill>
                <a:srgbClr val="0097A7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Problem Statement &amp; Solution</a:t>
            </a:r>
            <a:endParaRPr/>
          </a:p>
        </p:txBody>
      </p:sp>
      <p:sp>
        <p:nvSpPr>
          <p:cNvPr id="87" name="Google Shape;87;p9"/>
          <p:cNvSpPr txBox="1"/>
          <p:nvPr>
            <p:ph idx="1" type="body"/>
          </p:nvPr>
        </p:nvSpPr>
        <p:spPr>
          <a:xfrm>
            <a:off x="311700" y="1152475"/>
            <a:ext cx="8721000" cy="363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"/>
              <a:buChar char="●"/>
            </a:pPr>
            <a:r>
              <a:rPr b="1" lang="en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Problem : </a:t>
            </a:r>
            <a:r>
              <a:rPr lang="en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Robots need to have a definite path from start to finish without hitting the obstacles in the middle . They have sensors to predict the location of obstacles around them.</a:t>
            </a:r>
            <a:endParaRPr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"/>
              <a:buChar char="●"/>
            </a:pPr>
            <a:r>
              <a:rPr b="1" lang="en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Solution : </a:t>
            </a:r>
            <a:r>
              <a:rPr lang="en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We create B Spline Curves , which are smooth curves  there by giving a smooth navigation from start to finish .  We then refine the navigation algorithm in further iterations depending on upon the situation</a:t>
            </a:r>
            <a:endParaRPr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"/>
              <a:buChar char="●"/>
            </a:pPr>
            <a:r>
              <a:rPr lang="en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Advantages of choosing </a:t>
            </a:r>
            <a:r>
              <a:rPr b="1" lang="en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B Spline curves </a:t>
            </a:r>
            <a:r>
              <a:rPr lang="en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in navigation are </a:t>
            </a:r>
            <a:br>
              <a:rPr lang="en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lang="en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1. </a:t>
            </a:r>
            <a:r>
              <a:rPr lang="en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They are smooth , there by not damaging wear &amp; tear of the mechanical parts of the robot. </a:t>
            </a:r>
            <a:br>
              <a:rPr lang="en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lang="en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2. </a:t>
            </a:r>
            <a:r>
              <a:rPr lang="en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Changing the position of local control point does not affect </a:t>
            </a:r>
            <a:br>
              <a:rPr lang="en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The entire path.</a:t>
            </a:r>
            <a:endParaRPr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are B Spline Curves</a:t>
            </a:r>
            <a:endParaRPr/>
          </a:p>
        </p:txBody>
      </p:sp>
      <p:sp>
        <p:nvSpPr>
          <p:cNvPr id="93" name="Google Shape;93;p1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b="1"/>
          </a:p>
        </p:txBody>
      </p:sp>
      <p:pic>
        <p:nvPicPr>
          <p:cNvPr id="94" name="Google Shape;94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3013" y="1227350"/>
            <a:ext cx="5397975" cy="309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 done till now - Stage 1</a:t>
            </a:r>
            <a:endParaRPr/>
          </a:p>
        </p:txBody>
      </p:sp>
      <p:sp>
        <p:nvSpPr>
          <p:cNvPr id="100" name="Google Shape;100;p11"/>
          <p:cNvSpPr txBox="1"/>
          <p:nvPr>
            <p:ph idx="1" type="body"/>
          </p:nvPr>
        </p:nvSpPr>
        <p:spPr>
          <a:xfrm>
            <a:off x="311700" y="1603225"/>
            <a:ext cx="8520600" cy="296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2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Research on what is B - Spline ( Basis Spline )  Curves , Path Planning.</a:t>
            </a:r>
            <a:endParaRPr sz="2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Learned about </a:t>
            </a:r>
            <a:r>
              <a:rPr b="1" lang="en" sz="2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ROS</a:t>
            </a:r>
            <a:r>
              <a:rPr lang="en" sz="2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- which </a:t>
            </a:r>
            <a:r>
              <a:rPr lang="en" sz="2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is a middleware framework used for robotic applications</a:t>
            </a:r>
            <a:r>
              <a:rPr lang="en" sz="2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, </a:t>
            </a:r>
            <a:r>
              <a:rPr b="1" lang="en" sz="2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Gazebo </a:t>
            </a:r>
            <a:r>
              <a:rPr lang="en" sz="2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- which is robot simulation environment.</a:t>
            </a:r>
            <a:endParaRPr sz="2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Implemented </a:t>
            </a:r>
            <a:r>
              <a:rPr lang="en" sz="20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Gazebo Navigation Stack</a:t>
            </a:r>
            <a:r>
              <a:rPr lang="en" sz="2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github , the work involves navigating the robot whose goal is to travel in a maze which is having obstacles in the middle.</a:t>
            </a:r>
            <a:endParaRPr sz="2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Work done till now - Stage 1 - Results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7" name="Google Shape;107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275" y="1642250"/>
            <a:ext cx="3929701" cy="243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5500" y="1551200"/>
            <a:ext cx="3628500" cy="274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 done till now - Stage 2</a:t>
            </a:r>
            <a:endParaRPr/>
          </a:p>
        </p:txBody>
      </p:sp>
      <p:sp>
        <p:nvSpPr>
          <p:cNvPr id="114" name="Google Shape;114;p13"/>
          <p:cNvSpPr txBox="1"/>
          <p:nvPr>
            <p:ph idx="1" type="body"/>
          </p:nvPr>
        </p:nvSpPr>
        <p:spPr>
          <a:xfrm>
            <a:off x="311700" y="1663925"/>
            <a:ext cx="8520600" cy="290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There is ongoing work on navigation of robot using B - Spline curves by Sanju sir, He is optimizing the path for the better journey of robot from start to finish.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So, I </a:t>
            </a:r>
            <a:r>
              <a:rPr lang="en"/>
              <a:t>initially</a:t>
            </a:r>
            <a:r>
              <a:rPr lang="en"/>
              <a:t> tried to understand the code provided by him.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 have increased the number of control points of the b spline curves. With the increase of control points we have more command on the path of the robot.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Work done till now - Stage 2 - Results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25755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>
                <a:solidFill>
                  <a:srgbClr val="FF00FF"/>
                </a:solidFill>
              </a:rPr>
              <a:t>০ </a:t>
            </a:r>
            <a:r>
              <a:rPr lang="en">
                <a:solidFill>
                  <a:schemeClr val="dk1"/>
                </a:solidFill>
              </a:rPr>
              <a:t>is for global path ,  </a:t>
            </a:r>
            <a:r>
              <a:rPr lang="en">
                <a:solidFill>
                  <a:srgbClr val="00FFFF"/>
                </a:solidFill>
              </a:rPr>
              <a:t>০</a:t>
            </a:r>
            <a:r>
              <a:rPr lang="en">
                <a:solidFill>
                  <a:srgbClr val="00FF00"/>
                </a:solidFill>
              </a:rPr>
              <a:t> </a:t>
            </a:r>
            <a:r>
              <a:rPr lang="en">
                <a:solidFill>
                  <a:schemeClr val="dk1"/>
                </a:solidFill>
              </a:rPr>
              <a:t>is for path taken till now &amp; </a:t>
            </a:r>
            <a:r>
              <a:rPr lang="en">
                <a:solidFill>
                  <a:srgbClr val="00FF00"/>
                </a:solidFill>
              </a:rPr>
              <a:t>০ </a:t>
            </a:r>
            <a:r>
              <a:rPr lang="en">
                <a:solidFill>
                  <a:schemeClr val="dk1"/>
                </a:solidFill>
              </a:rPr>
              <a:t>is for the future path given by algorithm.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1" name="Google Shape;121;p14"/>
          <p:cNvPicPr preferRelativeResize="0"/>
          <p:nvPr/>
        </p:nvPicPr>
        <p:blipFill rotWithShape="1">
          <a:blip r:embed="rId3">
            <a:alphaModFix/>
          </a:blip>
          <a:srcRect b="5706" l="20297" r="5650" t="7967"/>
          <a:stretch/>
        </p:blipFill>
        <p:spPr>
          <a:xfrm>
            <a:off x="234325" y="1152475"/>
            <a:ext cx="4487227" cy="2603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0431" y="1017725"/>
            <a:ext cx="3831870" cy="260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Work done till now - Stage 2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5"/>
          <p:cNvSpPr txBox="1"/>
          <p:nvPr>
            <p:ph idx="1" type="body"/>
          </p:nvPr>
        </p:nvSpPr>
        <p:spPr>
          <a:xfrm>
            <a:off x="311700" y="11392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434343"/>
                </a:solidFill>
              </a:rPr>
              <a:t>Implemented </a:t>
            </a:r>
            <a:r>
              <a:rPr lang="en" sz="2000" u="sng">
                <a:solidFill>
                  <a:schemeClr val="hlink"/>
                </a:solidFill>
                <a:hlinkClick r:id="rId3"/>
              </a:rPr>
              <a:t>UAV - Motion - Control</a:t>
            </a:r>
            <a:r>
              <a:rPr lang="en" sz="2000">
                <a:solidFill>
                  <a:srgbClr val="434343"/>
                </a:solidFill>
              </a:rPr>
              <a:t> github ,</a:t>
            </a:r>
            <a:r>
              <a:rPr lang="en" sz="2000">
                <a:solidFill>
                  <a:srgbClr val="434343"/>
                </a:solidFill>
              </a:rPr>
              <a:t>This is for trajectory generation for a given ground truth path under the condition of no obstacles </a:t>
            </a:r>
            <a:endParaRPr sz="2000">
              <a:solidFill>
                <a:srgbClr val="434343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434343"/>
                </a:solidFill>
              </a:rPr>
              <a:t>Goal is to match the generated trajectory with that of ground truth.</a:t>
            </a:r>
            <a:endParaRPr sz="2000">
              <a:solidFill>
                <a:srgbClr val="434343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434343"/>
                </a:solidFill>
              </a:rPr>
              <a:t>What we got is by having high peaks or curves with less radius of curvature in the trajectory will result in a large jerk on the drone that of the curve with more radius of curvature.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 done till now - Stage 2 - Results </a:t>
            </a:r>
            <a:endParaRPr/>
          </a:p>
        </p:txBody>
      </p:sp>
      <p:sp>
        <p:nvSpPr>
          <p:cNvPr id="134" name="Google Shape;134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Results of the implementation are as follows :</a:t>
            </a:r>
            <a:endParaRPr/>
          </a:p>
        </p:txBody>
      </p:sp>
      <p:pic>
        <p:nvPicPr>
          <p:cNvPr id="135" name="Google Shape;13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2125" y="1685400"/>
            <a:ext cx="3691225" cy="276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0067" y="1642325"/>
            <a:ext cx="3806109" cy="285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